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</p:sldMasterIdLst>
  <p:notesMasterIdLst>
    <p:notesMasterId r:id="rId4"/>
  </p:notesMasterIdLst>
  <p:sldIdLst>
    <p:sldId id="299" r:id="rId2"/>
    <p:sldId id="333" r:id="rId3"/>
  </p:sldIdLst>
  <p:sldSz cx="6858000" cy="9180513"/>
  <p:notesSz cx="680085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2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94EF"/>
    <a:srgbClr val="3B7CE5"/>
    <a:srgbClr val="287AEB"/>
    <a:srgbClr val="215CC0"/>
    <a:srgbClr val="614F8D"/>
    <a:srgbClr val="266EE2"/>
    <a:srgbClr val="E2B700"/>
    <a:srgbClr val="FFCC00"/>
    <a:srgbClr val="9D80B2"/>
    <a:srgbClr val="987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2" autoAdjust="0"/>
    <p:restoredTop sz="94057" autoAdjust="0"/>
  </p:normalViewPr>
  <p:slideViewPr>
    <p:cSldViewPr snapToGrid="0">
      <p:cViewPr varScale="1">
        <p:scale>
          <a:sx n="55" d="100"/>
          <a:sy n="55" d="100"/>
        </p:scale>
        <p:origin x="2496" y="78"/>
      </p:cViewPr>
      <p:guideLst>
        <p:guide orient="horz" pos="2892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7036" cy="498294"/>
          </a:xfrm>
          <a:prstGeom prst="rect">
            <a:avLst/>
          </a:prstGeom>
        </p:spPr>
        <p:txBody>
          <a:bodyPr vert="horz" lIns="91445" tIns="45724" rIns="91445" bIns="4572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2243" y="1"/>
            <a:ext cx="2947036" cy="498294"/>
          </a:xfrm>
          <a:prstGeom prst="rect">
            <a:avLst/>
          </a:prstGeom>
        </p:spPr>
        <p:txBody>
          <a:bodyPr vert="horz" lIns="91445" tIns="45724" rIns="91445" bIns="45724" rtlCol="0"/>
          <a:lstStyle>
            <a:lvl1pPr algn="r">
              <a:defRPr sz="1200"/>
            </a:lvl1pPr>
          </a:lstStyle>
          <a:p>
            <a:fld id="{50DA6C0E-17EB-4974-A3BA-520F78B720D0}" type="datetimeFigureOut">
              <a:rPr lang="ru-RU" smtClean="0"/>
              <a:pPr/>
              <a:t>14.08.2023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9475" y="1241425"/>
            <a:ext cx="25019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5" tIns="45724" rIns="91445" bIns="4572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86" y="4779487"/>
            <a:ext cx="5440680" cy="3910489"/>
          </a:xfrm>
          <a:prstGeom prst="rect">
            <a:avLst/>
          </a:prstGeom>
        </p:spPr>
        <p:txBody>
          <a:bodyPr vert="horz" lIns="91445" tIns="45724" rIns="91445" bIns="4572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3108"/>
            <a:ext cx="2947036" cy="498293"/>
          </a:xfrm>
          <a:prstGeom prst="rect">
            <a:avLst/>
          </a:prstGeom>
        </p:spPr>
        <p:txBody>
          <a:bodyPr vert="horz" lIns="91445" tIns="45724" rIns="91445" bIns="4572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2243" y="9433108"/>
            <a:ext cx="2947036" cy="498293"/>
          </a:xfrm>
          <a:prstGeom prst="rect">
            <a:avLst/>
          </a:prstGeom>
        </p:spPr>
        <p:txBody>
          <a:bodyPr vert="horz" lIns="91445" tIns="45724" rIns="91445" bIns="45724" rtlCol="0" anchor="b"/>
          <a:lstStyle>
            <a:lvl1pPr algn="r">
              <a:defRPr sz="1200"/>
            </a:lvl1pPr>
          </a:lstStyle>
          <a:p>
            <a:fld id="{D94808BE-2381-44C0-BDB5-933B5C218F1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404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9475" y="1241425"/>
            <a:ext cx="25019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08BE-2381-44C0-BDB5-933B5C218F1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399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9475" y="1241425"/>
            <a:ext cx="25019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08BE-2381-44C0-BDB5-933B5C218F1E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399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76482"/>
            <a:ext cx="6858000" cy="4004032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6858000" cy="517648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50536"/>
            <a:ext cx="6858000" cy="306017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42120"/>
            <a:ext cx="6858000" cy="68343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9" y="6763630"/>
            <a:ext cx="4227757" cy="1180855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56F0-285D-4817-8655-365C57231765}" type="datetime1">
              <a:rPr lang="ru-RU" smtClean="0"/>
              <a:pPr/>
              <a:t>14.08.2023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9" y="4193065"/>
            <a:ext cx="5381513" cy="2400436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9253"/>
            <a:ext cx="4800600" cy="46514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B6DB-2D64-431E-88CE-3292FC59356A}" type="datetime1">
              <a:rPr lang="ru-RU" smtClean="0"/>
              <a:pPr/>
              <a:t>14.08.2023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4029"/>
            <a:ext cx="1543050" cy="701234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7" y="979256"/>
            <a:ext cx="3621965" cy="65523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2274-B1EA-4690-9A56-9EE5A4BF9432}" type="datetime1">
              <a:rPr lang="ru-RU" smtClean="0"/>
              <a:pPr/>
              <a:t>14.08.2023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6ED5-8FC2-4F1D-8503-FF10359BB0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10541" y="8508979"/>
            <a:ext cx="1132233" cy="488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40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2F3E-36E5-4D5D-9ADF-16D34CDC80A9}" type="datetime1">
              <a:rPr lang="ru-RU" smtClean="0"/>
              <a:pPr/>
              <a:t>14.08.2023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9255"/>
            <a:ext cx="4800600" cy="46514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76482"/>
            <a:ext cx="6858000" cy="4004032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6858000" cy="517648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50536"/>
            <a:ext cx="6858000" cy="306017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42120"/>
            <a:ext cx="6858000" cy="68343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7" y="2908431"/>
            <a:ext cx="4475000" cy="3244031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31" y="6167880"/>
            <a:ext cx="4477871" cy="1118394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4723-2449-4ABA-A562-E20CC156FCC7}" type="datetime1">
              <a:rPr lang="ru-RU" smtClean="0"/>
              <a:pPr/>
              <a:t>14.08.2023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B241-63C5-455B-93FD-E87E06DACA6D}" type="datetime1">
              <a:rPr lang="ru-RU" smtClean="0"/>
              <a:pPr/>
              <a:t>14.08.2023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9253"/>
            <a:ext cx="2510028" cy="46514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9255"/>
            <a:ext cx="2510028" cy="46514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9255"/>
            <a:ext cx="2510028" cy="8564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74558"/>
            <a:ext cx="2510028" cy="367220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9255"/>
            <a:ext cx="2510028" cy="8564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72825"/>
            <a:ext cx="2510028" cy="367220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9C49-69FF-40B2-BE9A-FF12312EDD65}" type="datetime1">
              <a:rPr lang="ru-RU" smtClean="0"/>
              <a:pPr/>
              <a:t>14.08.2023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3051-C78E-4C7C-B315-0679FECE6EEB}" type="datetime1">
              <a:rPr lang="ru-RU" smtClean="0"/>
              <a:pPr/>
              <a:t>14.08.2023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DACB-B727-483D-8E8D-7FE217A9BDA7}" type="datetime1">
              <a:rPr lang="ru-RU" smtClean="0"/>
              <a:pPr/>
              <a:t>14.08.2023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58168"/>
            <a:ext cx="2727064" cy="16846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9255"/>
            <a:ext cx="3012814" cy="6552366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82359"/>
            <a:ext cx="2541495" cy="28640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A901-FB57-40D4-8CCA-866065343A56}" type="datetime1">
              <a:rPr lang="ru-RU" smtClean="0"/>
              <a:pPr/>
              <a:t>14.08.2023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76482"/>
            <a:ext cx="6858000" cy="4004032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6858000" cy="517648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50536"/>
            <a:ext cx="6858000" cy="306017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42120"/>
            <a:ext cx="6858000" cy="68343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30085"/>
            <a:ext cx="3086100" cy="4187061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6" y="1352696"/>
            <a:ext cx="2770585" cy="2895543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F920-691E-4287-B016-E25BF2C8343F}" type="datetime1">
              <a:rPr lang="ru-RU" smtClean="0"/>
              <a:pPr/>
              <a:t>14.08.2023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76330"/>
            <a:ext cx="4787654" cy="1530086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34383"/>
            <a:ext cx="6858000" cy="2346131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6858000" cy="683438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44469"/>
            <a:ext cx="6858000" cy="306017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42120"/>
            <a:ext cx="6858000" cy="68343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52835"/>
            <a:ext cx="4884383" cy="153008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80245"/>
            <a:ext cx="4800600" cy="4651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62465"/>
            <a:ext cx="1885950" cy="488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395E11-47FA-4A27-8A61-C65CE1AC7BF7}" type="datetime1">
              <a:rPr lang="ru-RU" smtClean="0"/>
              <a:pPr/>
              <a:t>14.08.2023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2" y="8262465"/>
            <a:ext cx="2514601" cy="488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62465"/>
            <a:ext cx="1371600" cy="488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9A1A0B4-091C-48CD-8C66-023F2FD737C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Изображение 113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0001" y="8362994"/>
            <a:ext cx="251466" cy="56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 txBox="1">
            <a:spLocks/>
          </p:cNvSpPr>
          <p:nvPr/>
        </p:nvSpPr>
        <p:spPr>
          <a:xfrm>
            <a:off x="0" y="-1"/>
            <a:ext cx="6858000" cy="943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ru-RU" sz="4000" dirty="0" smtClean="0">
              <a:solidFill>
                <a:schemeClr val="accent2">
                  <a:lumMod val="75000"/>
                </a:schemeClr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8" t="27084" r="26875" b="22396"/>
          <a:stretch/>
        </p:blipFill>
        <p:spPr bwMode="auto">
          <a:xfrm>
            <a:off x="177800" y="936989"/>
            <a:ext cx="6489699" cy="579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8" t="10278" r="26875" b="78194"/>
          <a:stretch/>
        </p:blipFill>
        <p:spPr bwMode="auto">
          <a:xfrm>
            <a:off x="177800" y="89256"/>
            <a:ext cx="6489699" cy="85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5" t="83731" r="27677" b="8610"/>
          <a:stretch/>
        </p:blipFill>
        <p:spPr bwMode="auto">
          <a:xfrm>
            <a:off x="177799" y="6824104"/>
            <a:ext cx="6489699" cy="123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/>
          <a:srcRect l="30459" t="57677" r="26829" b="36514"/>
          <a:stretch/>
        </p:blipFill>
        <p:spPr bwMode="auto">
          <a:xfrm>
            <a:off x="184150" y="8059199"/>
            <a:ext cx="6496048" cy="9435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cmpd="dbl">
            <a:solidFill>
              <a:schemeClr val="tx2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8" y="8279337"/>
            <a:ext cx="5064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62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65100" y="5570895"/>
            <a:ext cx="6489699" cy="126435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/>
            <a:endParaRPr lang="ru-RU" sz="2000" dirty="0">
              <a:solidFill>
                <a:schemeClr val="accent1">
                  <a:lumMod val="75000"/>
                </a:schemeClr>
              </a:solidFill>
              <a:latin typeface="Bebas Neue Bold" panose="020B0606020202050201" pitchFamily="34" charset="-52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0" y="-1"/>
            <a:ext cx="6858000" cy="943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ru-RU" sz="4000" dirty="0" smtClean="0">
              <a:solidFill>
                <a:schemeClr val="accent2">
                  <a:lumMod val="75000"/>
                </a:schemeClr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8" t="10278" r="26875" b="78194"/>
          <a:stretch/>
        </p:blipFill>
        <p:spPr bwMode="auto">
          <a:xfrm>
            <a:off x="177800" y="89256"/>
            <a:ext cx="6489699" cy="85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/>
          <a:srcRect l="30459" t="66183" r="26829" b="10373"/>
          <a:stretch/>
        </p:blipFill>
        <p:spPr bwMode="auto">
          <a:xfrm>
            <a:off x="160439" y="1321454"/>
            <a:ext cx="6489698" cy="22418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36592" y="3684730"/>
            <a:ext cx="6572114" cy="187346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 lvl="0" algn="ctr"/>
            <a:endParaRPr lang="ru-RU" sz="2800" dirty="0">
              <a:solidFill>
                <a:srgbClr val="4F94EF"/>
              </a:solidFill>
              <a:latin typeface="Bebas Neue Bold" panose="020B0606020202050201" pitchFamily="34" charset="-52"/>
            </a:endParaRPr>
          </a:p>
          <a:p>
            <a:pPr marL="360000" lvl="0" algn="ctr">
              <a:lnSpc>
                <a:spcPct val="120000"/>
              </a:lnSpc>
            </a:pPr>
            <a:r>
              <a:rPr lang="ru-RU" sz="2400" dirty="0">
                <a:solidFill>
                  <a:srgbClr val="C00000"/>
                </a:solidFill>
                <a:latin typeface="Bebas Neue Bold" panose="020B0606020202050201" pitchFamily="34" charset="-52"/>
              </a:rPr>
              <a:t>Сроки назначения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С месяца рождения ребенка  </a:t>
            </a:r>
            <a:r>
              <a:rPr lang="ru-RU" sz="1600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(Если </a:t>
            </a:r>
            <a:r>
              <a:rPr lang="ru-RU" sz="1600" dirty="0">
                <a:solidFill>
                  <a:schemeClr val="tx1"/>
                </a:solidFill>
                <a:latin typeface="Bebas Neue Bold" panose="020B0606020202050201" pitchFamily="34" charset="-52"/>
              </a:rPr>
              <a:t>заявление подано </a:t>
            </a:r>
            <a:r>
              <a:rPr lang="ru-RU" sz="1600" u="sng" dirty="0">
                <a:solidFill>
                  <a:schemeClr val="tx1"/>
                </a:solidFill>
                <a:latin typeface="Bebas Neue Bold" panose="020B0606020202050201" pitchFamily="34" charset="-52"/>
              </a:rPr>
              <a:t>не позднее  3 месяцев </a:t>
            </a:r>
            <a:r>
              <a:rPr lang="ru-RU" sz="1600" dirty="0">
                <a:solidFill>
                  <a:schemeClr val="tx1"/>
                </a:solidFill>
                <a:latin typeface="Bebas Neue Bold" panose="020B0606020202050201" pitchFamily="34" charset="-52"/>
              </a:rPr>
              <a:t>с  месяца рождения ребенка </a:t>
            </a:r>
            <a:r>
              <a:rPr lang="ru-RU" sz="1600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) 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С месяца обращения  за назначением  </a:t>
            </a:r>
          </a:p>
          <a:p>
            <a:pPr lvl="0" algn="ctr">
              <a:lnSpc>
                <a:spcPct val="120000"/>
              </a:lnSpc>
            </a:pPr>
            <a:r>
              <a:rPr lang="ru-RU" dirty="0" smtClean="0">
                <a:solidFill>
                  <a:srgbClr val="C00000"/>
                </a:solidFill>
                <a:latin typeface="Bebas Neue Bold" panose="020B0606020202050201" pitchFamily="34" charset="-52"/>
              </a:rPr>
              <a:t>устанавливается </a:t>
            </a:r>
            <a:r>
              <a:rPr lang="ru-RU" dirty="0">
                <a:solidFill>
                  <a:srgbClr val="C00000"/>
                </a:solidFill>
                <a:latin typeface="Bebas Neue Bold" panose="020B0606020202050201" pitchFamily="34" charset="-52"/>
              </a:rPr>
              <a:t>сроком на 12 месяцев</a:t>
            </a:r>
          </a:p>
          <a:p>
            <a:pPr lvl="0" algn="ctr">
              <a:buClr>
                <a:srgbClr val="4E67C8">
                  <a:lumMod val="50000"/>
                </a:srgbClr>
              </a:buClr>
            </a:pPr>
            <a:endParaRPr lang="ru-RU" sz="2800" dirty="0" smtClean="0">
              <a:solidFill>
                <a:srgbClr val="4F94EF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593" y="944800"/>
            <a:ext cx="653090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Bebas Neue Bold" panose="020B0606020202050201" pitchFamily="34" charset="-52"/>
              </a:rPr>
              <a:t>Период для расчета среднедушевого дохода семьи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900" y="5643732"/>
            <a:ext cx="617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C00000"/>
                </a:solidFill>
                <a:latin typeface="Bebas Neue Bold" panose="020B0606020202050201" pitchFamily="34" charset="-52"/>
              </a:rPr>
              <a:t>Повторное заявление </a:t>
            </a:r>
            <a:endParaRPr lang="ru-RU" sz="2400" dirty="0" smtClean="0">
              <a:solidFill>
                <a:srgbClr val="C00000"/>
              </a:solidFill>
              <a:latin typeface="Bebas Neue Bold" panose="020B0606020202050201" pitchFamily="34" charset="-52"/>
            </a:endParaRPr>
          </a:p>
          <a:p>
            <a:pPr lvl="0" algn="ctr"/>
            <a:r>
              <a:rPr lang="ru-RU" sz="2000" dirty="0" smtClean="0">
                <a:solidFill>
                  <a:srgbClr val="4E67C8">
                    <a:lumMod val="75000"/>
                  </a:srgbClr>
                </a:solidFill>
                <a:latin typeface="Bebas Neue Bold" panose="020B0606020202050201" pitchFamily="34" charset="-52"/>
              </a:rPr>
              <a:t>может </a:t>
            </a:r>
            <a:r>
              <a:rPr lang="ru-RU" sz="2000" dirty="0">
                <a:solidFill>
                  <a:srgbClr val="4E67C8">
                    <a:lumMod val="75000"/>
                  </a:srgbClr>
                </a:solidFill>
                <a:latin typeface="Bebas Neue Bold" panose="020B0606020202050201" pitchFamily="34" charset="-52"/>
              </a:rPr>
              <a:t>быть подано в последний месяц периода, на который она назначена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7800" y="6936850"/>
            <a:ext cx="1397000" cy="172455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4E67C8">
                  <a:lumMod val="50000"/>
                </a:srgbClr>
              </a:buClr>
            </a:pPr>
            <a:r>
              <a:rPr lang="ru-RU" sz="2400" dirty="0" smtClean="0">
                <a:solidFill>
                  <a:schemeClr val="bg1"/>
                </a:solidFill>
                <a:latin typeface="Bebas Neue Bold" panose="020B0606020202050201" pitchFamily="34" charset="-52"/>
              </a:rPr>
              <a:t>Сроки </a:t>
            </a:r>
            <a:r>
              <a:rPr lang="ru-RU" sz="1600" dirty="0" smtClean="0">
                <a:solidFill>
                  <a:schemeClr val="bg1"/>
                </a:solidFill>
                <a:latin typeface="Bebas Neue Bold" panose="020B0606020202050201" pitchFamily="34" charset="-52"/>
              </a:rPr>
              <a:t>рассмотрения заявления и перечисления средств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74800" y="6936850"/>
            <a:ext cx="5133906" cy="214365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Symbol" panose="05050102010706020507" pitchFamily="18" charset="2"/>
              <a:buChar char="-"/>
            </a:pPr>
            <a:r>
              <a:rPr lang="ru-RU" sz="1600" dirty="0">
                <a:solidFill>
                  <a:srgbClr val="C00000"/>
                </a:solidFill>
                <a:latin typeface="Bebas Neue Bold" panose="020B0606020202050201" pitchFamily="34" charset="-52"/>
              </a:rPr>
              <a:t>10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   рабочих дней;</a:t>
            </a:r>
          </a:p>
          <a:p>
            <a:pPr marL="285750" lvl="0" indent="-285750">
              <a:buFont typeface="Symbol" panose="05050102010706020507" pitchFamily="18" charset="2"/>
              <a:buChar char="-"/>
            </a:pPr>
            <a:r>
              <a:rPr lang="ru-RU" sz="1600" dirty="0" smtClean="0">
                <a:solidFill>
                  <a:srgbClr val="C00000"/>
                </a:solidFill>
                <a:latin typeface="Bebas Neue Bold" panose="020B0606020202050201" pitchFamily="34" charset="-52"/>
              </a:rPr>
              <a:t>20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  рабочих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дней (в случае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непоступления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 сведений в рамках СМЭВ);</a:t>
            </a:r>
          </a:p>
          <a:p>
            <a:pPr marL="342900" lvl="0" indent="-342900">
              <a:buFont typeface="Symbol" panose="05050102010706020507" pitchFamily="18" charset="2"/>
              <a:buChar char="-"/>
            </a:pPr>
            <a:r>
              <a:rPr lang="ru-RU" sz="1600" dirty="0">
                <a:solidFill>
                  <a:srgbClr val="C00000"/>
                </a:solidFill>
                <a:latin typeface="Bebas Neue Bold" panose="020B0606020202050201" pitchFamily="34" charset="-52"/>
              </a:rPr>
              <a:t>5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 рабочих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-52"/>
              </a:rPr>
              <a:t>дней на перечисление средств </a:t>
            </a:r>
            <a:r>
              <a:rPr lang="ru-RU" sz="1400" dirty="0">
                <a:solidFill>
                  <a:schemeClr val="tx1"/>
                </a:solidFill>
                <a:latin typeface="Bebas Neue Bold" panose="020B0606020202050201" pitchFamily="34" charset="-52"/>
              </a:rPr>
              <a:t>(</a:t>
            </a:r>
            <a:r>
              <a:rPr lang="ru-RU" sz="1400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Bebas Neue Bold" panose="020B0606020202050201" pitchFamily="34" charset="-52"/>
              </a:rPr>
              <a:t>случае принятия решения об удовлетворении заявления</a:t>
            </a:r>
            <a:r>
              <a:rPr lang="ru-RU" sz="1400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)</a:t>
            </a:r>
          </a:p>
          <a:p>
            <a:pPr algn="just"/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  <a:p>
            <a:pPr algn="just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Последующие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выплаты производятся территориальным органом с 1-го по 25-е число месяца, следующего за месяцем, за который выплачивается ежемесячная выплата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776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4279</TotalTime>
  <Words>110</Words>
  <Application>Microsoft Office PowerPoint</Application>
  <PresentationFormat>Произвольный</PresentationFormat>
  <Paragraphs>16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Bebas Neue Bold</vt:lpstr>
      <vt:lpstr>Calibri</vt:lpstr>
      <vt:lpstr>Georgia</vt:lpstr>
      <vt:lpstr>Symbol</vt:lpstr>
      <vt:lpstr>Trebuchet MS</vt:lpstr>
      <vt:lpstr>Воздушный поток</vt:lpstr>
      <vt:lpstr>Презентация PowerPoint</vt:lpstr>
      <vt:lpstr>Презентация PowerPoint</vt:lpstr>
    </vt:vector>
  </TitlesOfParts>
  <Company>ПФР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ДЕПАРТАМЕНТА</dc:title>
  <dc:creator>Царева Анна Константиновна</dc:creator>
  <cp:lastModifiedBy>Черкасова Арина Александровна</cp:lastModifiedBy>
  <cp:revision>674</cp:revision>
  <cp:lastPrinted>2023-02-17T08:21:01Z</cp:lastPrinted>
  <dcterms:created xsi:type="dcterms:W3CDTF">2021-02-19T06:17:16Z</dcterms:created>
  <dcterms:modified xsi:type="dcterms:W3CDTF">2023-08-14T07:49:38Z</dcterms:modified>
</cp:coreProperties>
</file>